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82" r:id="rId15"/>
    <p:sldId id="277" r:id="rId16"/>
    <p:sldId id="278" r:id="rId17"/>
    <p:sldId id="279" r:id="rId18"/>
    <p:sldId id="280" r:id="rId19"/>
    <p:sldId id="281" r:id="rId20"/>
    <p:sldId id="269" r:id="rId21"/>
    <p:sldId id="270" r:id="rId22"/>
    <p:sldId id="271" r:id="rId23"/>
    <p:sldId id="283" r:id="rId24"/>
    <p:sldId id="286" r:id="rId25"/>
    <p:sldId id="272" r:id="rId26"/>
    <p:sldId id="274" r:id="rId27"/>
  </p:sldIdLst>
  <p:sldSz cx="18288000" cy="10287000"/>
  <p:notesSz cx="6858000" cy="9144000"/>
  <p:embeddedFontLst>
    <p:embeddedFont>
      <p:font typeface="Aileron Bold" panose="020B0604020202020204" charset="0"/>
      <p:regular r:id="rId28"/>
    </p:embeddedFont>
    <p:embeddedFont>
      <p:font typeface="Glacial Indifference" panose="020B0604020202020204" charset="0"/>
      <p:regular r:id="rId29"/>
    </p:embeddedFont>
    <p:embeddedFont>
      <p:font typeface="Lato Bold" panose="020B060402020202020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Bold" panose="00000800000000000000" charset="0"/>
      <p:regular r:id="rId35"/>
    </p:embeddedFont>
    <p:embeddedFont>
      <p:font typeface="Poppins" panose="00000500000000000000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33" d="100"/>
          <a:sy n="33" d="100"/>
        </p:scale>
        <p:origin x="283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7857" y="3891611"/>
            <a:ext cx="8015383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DevOps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763240" y="3251793"/>
            <a:ext cx="8957263" cy="5137778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878" r="-58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164685" y="5715907"/>
            <a:ext cx="2590863" cy="65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3" u="sng" spc="-7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Nhóm 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1" y="3211923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l="-10418" r="-104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222983" y="1377696"/>
            <a:ext cx="10559817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Phần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mềm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đã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được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triển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khai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1" y="3211923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556" b="-5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222983" y="1377696"/>
            <a:ext cx="9842033" cy="80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Quy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trình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tự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động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(CI/CD)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0" y="3211923"/>
            <a:ext cx="10746709" cy="6198777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l="-3085" r="-30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222983" y="1377696"/>
            <a:ext cx="11863771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Môi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trường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hoạt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động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nhất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quán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0" y="3211923"/>
            <a:ext cx="10365709" cy="5586144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2254" b="-22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851568" y="1405438"/>
            <a:ext cx="11312232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Hệ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thống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giám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sát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và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cảnh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báo</a:t>
            </a:r>
            <a:endParaRPr lang="en-US" sz="5299" b="1" dirty="0">
              <a:solidFill>
                <a:srgbClr val="0E2F5F"/>
              </a:solidFill>
              <a:latin typeface="Montserrat Bold" panose="020B0604020202020204" charset="0"/>
              <a:ea typeface="Akzidenz-Grotesk Bold"/>
              <a:cs typeface="Arial" panose="020B0604020202020204" pitchFamily="34" charset="0"/>
              <a:sym typeface="Akzidenz-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A4030E-F01C-882A-D346-27EEFEE5A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829053-B884-8BE2-F321-72E77ED77B65}"/>
              </a:ext>
            </a:extLst>
          </p:cNvPr>
          <p:cNvSpPr/>
          <p:nvPr/>
        </p:nvSpPr>
        <p:spPr>
          <a:xfrm>
            <a:off x="4957436" y="6314256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F0D416-561F-EEAE-54D0-3AC6BBBCFBDC}"/>
              </a:ext>
            </a:extLst>
          </p:cNvPr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E6E7199-545B-4885-BBD6-206B68DC047A}"/>
              </a:ext>
            </a:extLst>
          </p:cNvPr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A8187DC-C1F9-338B-B324-8D19954D0B96}"/>
              </a:ext>
            </a:extLst>
          </p:cNvPr>
          <p:cNvSpPr txBox="1"/>
          <p:nvPr/>
        </p:nvSpPr>
        <p:spPr>
          <a:xfrm>
            <a:off x="4382696" y="4076700"/>
            <a:ext cx="10019104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11367" b="1" spc="65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</a:t>
            </a:r>
            <a:r>
              <a:rPr lang="en-US" sz="11367" b="1" spc="659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cụ</a:t>
            </a:r>
            <a:endParaRPr lang="en-US" sz="11367" b="1" spc="659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C998B2B-600B-4254-D0A0-7F595BBC61C5}"/>
              </a:ext>
            </a:extLst>
          </p:cNvPr>
          <p:cNvSpPr/>
          <p:nvPr/>
        </p:nvSpPr>
        <p:spPr>
          <a:xfrm>
            <a:off x="11627973" y="6265271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B9E50B3-B4EB-3B32-7F28-C64F7C023C5C}"/>
              </a:ext>
            </a:extLst>
          </p:cNvPr>
          <p:cNvSpPr/>
          <p:nvPr/>
        </p:nvSpPr>
        <p:spPr>
          <a:xfrm>
            <a:off x="-1782119" y="6297927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61689" y="3480466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640" b="-6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572001" y="1813362"/>
            <a:ext cx="11514754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Quản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lý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mã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rial Bold"/>
                <a:cs typeface="Arial Bold"/>
                <a:sym typeface="Arial Bold"/>
              </a:rPr>
              <a:t>nguồn</a:t>
            </a:r>
            <a:endParaRPr lang="en-US" sz="5299" b="1" dirty="0">
              <a:solidFill>
                <a:srgbClr val="0E2F5F"/>
              </a:solidFill>
              <a:latin typeface="Montserrat Bold" panose="020B0604020202020204" charset="0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81150" y="3299737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l="-3878" r="-38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5832" y="132142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8975" y="443298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819400" y="1526787"/>
            <a:ext cx="14097000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Tự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động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hóa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các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tác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vụ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,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các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công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việc</a:t>
            </a:r>
            <a:endParaRPr lang="en-US" sz="5299" b="1" dirty="0">
              <a:solidFill>
                <a:srgbClr val="0E2F5F"/>
              </a:solidFill>
              <a:latin typeface="Montserrat Bold" panose="020B0604020202020204" charset="0"/>
              <a:ea typeface="Akzidenz-Grotesk Bold"/>
              <a:cs typeface="Akzidenz-Grotesk Bold"/>
              <a:sym typeface="Akzidenz-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02842" y="3940699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559" b="-5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698191" y="1618061"/>
            <a:ext cx="11815519" cy="167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Tự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động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hóa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việc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triển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khai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,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quản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lý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,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mở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rộng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và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giám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sát</a:t>
            </a:r>
            <a:endParaRPr lang="en-US" sz="5299" b="1" dirty="0">
              <a:solidFill>
                <a:srgbClr val="0E2F5F"/>
              </a:solidFill>
              <a:latin typeface="Montserrat Bold" panose="020B0604020202020204" charset="0"/>
              <a:ea typeface="Akzidenz-Grotesk Bold"/>
              <a:cs typeface="Akzidenz-Grotesk Bold"/>
              <a:sym typeface="Akzidenz-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1936424" y="-3460296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9" y="0"/>
                </a:lnTo>
                <a:lnTo>
                  <a:pt x="11307529" y="11472258"/>
                </a:lnTo>
                <a:lnTo>
                  <a:pt x="0" y="11472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68394" y="2637002"/>
            <a:ext cx="7861976" cy="435206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5756" y="0"/>
                  </a:moveTo>
                  <a:lnTo>
                    <a:pt x="1135867" y="0"/>
                  </a:lnTo>
                  <a:cubicBezTo>
                    <a:pt x="1144569" y="0"/>
                    <a:pt x="1151623" y="7054"/>
                    <a:pt x="1151623" y="15756"/>
                  </a:cubicBezTo>
                  <a:lnTo>
                    <a:pt x="1151623" y="621735"/>
                  </a:lnTo>
                  <a:cubicBezTo>
                    <a:pt x="1151623" y="630436"/>
                    <a:pt x="1144569" y="637490"/>
                    <a:pt x="1135867" y="637490"/>
                  </a:cubicBezTo>
                  <a:lnTo>
                    <a:pt x="15756" y="637490"/>
                  </a:lnTo>
                  <a:cubicBezTo>
                    <a:pt x="7054" y="637490"/>
                    <a:pt x="0" y="630436"/>
                    <a:pt x="0" y="621735"/>
                  </a:cubicBezTo>
                  <a:lnTo>
                    <a:pt x="0" y="15756"/>
                  </a:lnTo>
                  <a:cubicBezTo>
                    <a:pt x="0" y="7054"/>
                    <a:pt x="7054" y="0"/>
                    <a:pt x="15756" y="0"/>
                  </a:cubicBezTo>
                  <a:close/>
                </a:path>
              </a:pathLst>
            </a:custGeom>
            <a:blipFill>
              <a:blip r:embed="rId4"/>
              <a:stretch>
                <a:fillRect l="-3162" r="-31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348752" y="7328903"/>
            <a:ext cx="11301259" cy="1469164"/>
          </a:xfrm>
          <a:custGeom>
            <a:avLst/>
            <a:gdLst/>
            <a:ahLst/>
            <a:cxnLst/>
            <a:rect l="l" t="t" r="r" b="b"/>
            <a:pathLst>
              <a:path w="11301259" h="1469164">
                <a:moveTo>
                  <a:pt x="0" y="0"/>
                </a:moveTo>
                <a:lnTo>
                  <a:pt x="11301259" y="0"/>
                </a:lnTo>
                <a:lnTo>
                  <a:pt x="11301259" y="1469164"/>
                </a:lnTo>
                <a:lnTo>
                  <a:pt x="0" y="1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078365" y="1324730"/>
            <a:ext cx="10085435" cy="167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CI / CD (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tích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hợp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liên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tục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và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triển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khai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liên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tục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)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51156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52112" y="1090374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61689" y="3007755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2467" b="-2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95800" y="1303401"/>
            <a:ext cx="12039600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Giám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sát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và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cảnh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báo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hệ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thống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kzidenz-Grotesk Bold"/>
                <a:sym typeface="Akzidenz-Grotesk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72389" y="-1483108"/>
            <a:ext cx="4359570" cy="43595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29195" y="8051920"/>
            <a:ext cx="4073182" cy="40731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61D64B0-104A-F2AC-221E-C960226A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31" y="2745496"/>
            <a:ext cx="8730540" cy="6033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1ADE9-320F-A03A-E3CE-58DEC0C4F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92" y="2745496"/>
            <a:ext cx="7813399" cy="60339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2C87EF-FC57-E6AA-3214-BEBD4B05FDC7}"/>
              </a:ext>
            </a:extLst>
          </p:cNvPr>
          <p:cNvSpPr txBox="1"/>
          <p:nvPr/>
        </p:nvSpPr>
        <p:spPr>
          <a:xfrm>
            <a:off x="119119" y="1057504"/>
            <a:ext cx="7813399" cy="1679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7200" b="1" dirty="0"/>
              <a:t>Development</a:t>
            </a:r>
            <a:endParaRPr lang="en-US" sz="7200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6E733-E76D-B7B1-20BE-BBBA8998A6E4}"/>
              </a:ext>
            </a:extLst>
          </p:cNvPr>
          <p:cNvSpPr txBox="1"/>
          <p:nvPr/>
        </p:nvSpPr>
        <p:spPr>
          <a:xfrm>
            <a:off x="10974408" y="1417768"/>
            <a:ext cx="4646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/>
              <a:t>Operations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475635" y="5156313"/>
            <a:ext cx="3995280" cy="2336719"/>
            <a:chOff x="0" y="0"/>
            <a:chExt cx="1218698" cy="712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717092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52578" y="5144909"/>
            <a:ext cx="3995280" cy="2336719"/>
            <a:chOff x="0" y="0"/>
            <a:chExt cx="1218698" cy="712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D9B98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976" y="3498646"/>
            <a:ext cx="1633966" cy="16339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71709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35137" y="3498646"/>
            <a:ext cx="1633966" cy="16339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D9B98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4666641" y="5144909"/>
            <a:ext cx="3995280" cy="2336719"/>
            <a:chOff x="0" y="0"/>
            <a:chExt cx="1218698" cy="712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7DA2A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47298" y="3498646"/>
            <a:ext cx="1633966" cy="163396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7DA2A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7180703" y="5144909"/>
            <a:ext cx="3995280" cy="2336719"/>
            <a:chOff x="0" y="0"/>
            <a:chExt cx="1218698" cy="7127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A1B4A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59458" y="3498646"/>
            <a:ext cx="1633966" cy="163396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A1B4A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9694765" y="5144909"/>
            <a:ext cx="3995280" cy="2336719"/>
            <a:chOff x="0" y="0"/>
            <a:chExt cx="1218698" cy="7127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9E8C9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71619" y="3498646"/>
            <a:ext cx="1633966" cy="163396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9E8C9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5400000">
            <a:off x="12208828" y="5144909"/>
            <a:ext cx="3995280" cy="2336719"/>
            <a:chOff x="0" y="0"/>
            <a:chExt cx="1218698" cy="71278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667B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383780" y="3498646"/>
            <a:ext cx="1633966" cy="163396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667B8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52596" y="8554747"/>
            <a:ext cx="174726" cy="174726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70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064757" y="8554747"/>
            <a:ext cx="174726" cy="174726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B98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576917" y="8554747"/>
            <a:ext cx="174726" cy="174726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DA2A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089078" y="8554747"/>
            <a:ext cx="174726" cy="174726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B4A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601239" y="8554747"/>
            <a:ext cx="174726" cy="174726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8C9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4113399" y="8554747"/>
            <a:ext cx="174726" cy="174726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7B8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587853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 dirty="0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Project Manager</a:t>
            </a:r>
          </a:p>
        </p:txBody>
      </p:sp>
      <p:grpSp>
        <p:nvGrpSpPr>
          <p:cNvPr id="57" name="Group 57"/>
          <p:cNvGrpSpPr/>
          <p:nvPr/>
        </p:nvGrpSpPr>
        <p:grpSpPr>
          <a:xfrm rot="5400000">
            <a:off x="14726521" y="5144909"/>
            <a:ext cx="3995280" cy="2336719"/>
            <a:chOff x="0" y="0"/>
            <a:chExt cx="1218698" cy="71278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215779" cy="712780"/>
            </a:xfrm>
            <a:custGeom>
              <a:avLst/>
              <a:gdLst/>
              <a:ahLst/>
              <a:cxnLst/>
              <a:rect l="l" t="t" r="r" b="b"/>
              <a:pathLst>
                <a:path w="1215779" h="712780">
                  <a:moveTo>
                    <a:pt x="999996" y="0"/>
                  </a:moveTo>
                  <a:lnTo>
                    <a:pt x="15502" y="0"/>
                  </a:lnTo>
                  <a:cubicBezTo>
                    <a:pt x="6941" y="0"/>
                    <a:pt x="0" y="6941"/>
                    <a:pt x="0" y="15502"/>
                  </a:cubicBezTo>
                  <a:lnTo>
                    <a:pt x="0" y="697278"/>
                  </a:lnTo>
                  <a:cubicBezTo>
                    <a:pt x="0" y="705839"/>
                    <a:pt x="6941" y="712780"/>
                    <a:pt x="15502" y="712780"/>
                  </a:cubicBezTo>
                  <a:lnTo>
                    <a:pt x="999996" y="712780"/>
                  </a:lnTo>
                  <a:cubicBezTo>
                    <a:pt x="1009581" y="712780"/>
                    <a:pt x="1018429" y="707639"/>
                    <a:pt x="1023176" y="699313"/>
                  </a:cubicBezTo>
                  <a:lnTo>
                    <a:pt x="1211020" y="369857"/>
                  </a:lnTo>
                  <a:cubicBezTo>
                    <a:pt x="1215779" y="361510"/>
                    <a:pt x="1215779" y="351270"/>
                    <a:pt x="1211020" y="342923"/>
                  </a:cubicBezTo>
                  <a:lnTo>
                    <a:pt x="1023176" y="13467"/>
                  </a:lnTo>
                  <a:cubicBezTo>
                    <a:pt x="1018429" y="5141"/>
                    <a:pt x="1009581" y="0"/>
                    <a:pt x="999996" y="0"/>
                  </a:cubicBezTo>
                  <a:close/>
                </a:path>
              </a:pathLst>
            </a:custGeom>
            <a:solidFill>
              <a:srgbClr val="FCF7F6"/>
            </a:solidFill>
            <a:ln w="76200" cap="sq">
              <a:solidFill>
                <a:srgbClr val="71709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104398" cy="7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901473" y="3498646"/>
            <a:ext cx="1633966" cy="1633966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7F6"/>
            </a:solidFill>
            <a:ln w="95250" cap="sq">
              <a:solidFill>
                <a:srgbClr val="71709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6631093" y="8554747"/>
            <a:ext cx="174726" cy="174726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7B8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441482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953643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461578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945523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489702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5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4013290" y="3817004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6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519979" y="3831441"/>
            <a:ext cx="39695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3096434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 dirty="0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Business Analyst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612175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UI/UX Designer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127915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Front-end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670552" y="6160009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Back-end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146515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Content Creater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672055" y="6136626"/>
            <a:ext cx="2104212" cy="31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841" b="1">
                <a:solidFill>
                  <a:srgbClr val="3C3C50"/>
                </a:solidFill>
                <a:latin typeface="Lato Bold"/>
                <a:ea typeface="Lato Bold"/>
                <a:cs typeface="Lato Bold"/>
                <a:sym typeface="Lato Bold"/>
              </a:rPr>
              <a:t>SEO/Marketing</a:t>
            </a:r>
          </a:p>
        </p:txBody>
      </p:sp>
      <p:sp>
        <p:nvSpPr>
          <p:cNvPr id="79" name="Freeform 79"/>
          <p:cNvSpPr/>
          <p:nvPr/>
        </p:nvSpPr>
        <p:spPr>
          <a:xfrm rot="-3345451">
            <a:off x="12117245" y="-268600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0" name="Freeform 80"/>
          <p:cNvSpPr/>
          <p:nvPr/>
        </p:nvSpPr>
        <p:spPr>
          <a:xfrm rot="-3345451">
            <a:off x="-6549737" y="-1802361"/>
            <a:ext cx="11105813" cy="11267604"/>
          </a:xfrm>
          <a:custGeom>
            <a:avLst/>
            <a:gdLst/>
            <a:ahLst/>
            <a:cxnLst/>
            <a:rect l="l" t="t" r="r" b="b"/>
            <a:pathLst>
              <a:path w="11105813" h="11267604">
                <a:moveTo>
                  <a:pt x="0" y="0"/>
                </a:moveTo>
                <a:lnTo>
                  <a:pt x="11105813" y="0"/>
                </a:lnTo>
                <a:lnTo>
                  <a:pt x="11105813" y="11267604"/>
                </a:lnTo>
                <a:lnTo>
                  <a:pt x="0" y="11267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TextBox 81"/>
          <p:cNvSpPr txBox="1"/>
          <p:nvPr/>
        </p:nvSpPr>
        <p:spPr>
          <a:xfrm>
            <a:off x="2931853" y="1594447"/>
            <a:ext cx="12489177" cy="1656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sz="4758" b="1" dirty="0">
                <a:solidFill>
                  <a:srgbClr val="3C3C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DEVOPS GIAO TIẾP VỚI PHÒNG NÀO ? </a:t>
            </a:r>
          </a:p>
          <a:p>
            <a:pPr algn="ctr">
              <a:lnSpc>
                <a:spcPts val="6662"/>
              </a:lnSpc>
            </a:pPr>
            <a:endParaRPr lang="en-US" sz="4758" b="1" dirty="0">
              <a:solidFill>
                <a:srgbClr val="3C3C5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2415" y="3462528"/>
            <a:ext cx="4940336" cy="46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7"/>
              </a:lnSpc>
              <a:spcBef>
                <a:spcPct val="0"/>
              </a:spcBef>
            </a:pPr>
            <a:r>
              <a:rPr lang="en-US" sz="3199" b="1" spc="233" dirty="0">
                <a:solidFill>
                  <a:srgbClr val="000000"/>
                </a:solidFill>
                <a:latin typeface="Montserrat Bold" panose="020B0604020202020204" charset="0"/>
                <a:ea typeface="Montserrat Bold"/>
                <a:cs typeface="Arial" panose="020B0604020202020204" pitchFamily="34" charset="0"/>
                <a:sym typeface="Montserrat Bold"/>
              </a:rPr>
              <a:t>KỸ </a:t>
            </a:r>
            <a:r>
              <a:rPr lang="en-US" sz="3199" b="1" u="none" spc="233" dirty="0">
                <a:solidFill>
                  <a:srgbClr val="000000"/>
                </a:solidFill>
                <a:latin typeface="Montserrat Bold" panose="020B0604020202020204" charset="0"/>
                <a:ea typeface="Montserrat Bold"/>
                <a:cs typeface="Arial" panose="020B0604020202020204" pitchFamily="34" charset="0"/>
                <a:sym typeface="Montserrat Bold"/>
              </a:rPr>
              <a:t>NĂNG KỸ THUẬT: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8701" y="4087347"/>
            <a:ext cx="6567764" cy="3360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3" lvl="1" indent="-226697" algn="l">
              <a:lnSpc>
                <a:spcPts val="378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Kiến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thức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lập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trình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điều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hành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(Linux),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mạng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(DNS, HTTP…)</a:t>
            </a:r>
          </a:p>
          <a:p>
            <a:pPr marL="453393" lvl="1" indent="-226697" algn="l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Công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cụ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DevOps: Git, Jenkins, Docker, Kubernetes, Terraform…</a:t>
            </a:r>
          </a:p>
          <a:p>
            <a:pPr marL="453393" lvl="1" indent="-226697" algn="l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Cloud: AWS, GCP, Azure</a:t>
            </a:r>
          </a:p>
          <a:p>
            <a:pPr marL="453393" lvl="1" indent="-226697" algn="l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CI/CD, Monitoring, Infrastructure as Code</a:t>
            </a:r>
          </a:p>
          <a:p>
            <a:pPr algn="l">
              <a:lnSpc>
                <a:spcPts val="3780"/>
              </a:lnSpc>
            </a:pP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65503" y="4087347"/>
            <a:ext cx="6046890" cy="435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378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Tự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động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hóa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Tối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ưu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thời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gian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giảm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lỗi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thủ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công</a:t>
            </a: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  <a:p>
            <a:pPr marL="453390" lvl="1" indent="-226695" algn="just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Quản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lý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dự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án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: Theo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dõi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tiến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độ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phối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hợp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nhóm</a:t>
            </a: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  <a:p>
            <a:pPr marL="453390" lvl="1" indent="-226695" algn="just">
              <a:lnSpc>
                <a:spcPts val="378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Giám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sát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phân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tích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Đảm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bảo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hiệu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suất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và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ổn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định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hệ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thống</a:t>
            </a: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  <a:p>
            <a:pPr marL="453390" lvl="1" indent="-226695" algn="just">
              <a:lnSpc>
                <a:spcPts val="378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Giao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tiếp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Làm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việc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chặt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chẽ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với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nhiều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team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khác</a:t>
            </a:r>
            <a:r>
              <a:rPr lang="en-US" sz="2800" dirty="0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libri (Headings)"/>
                <a:ea typeface="Poppins"/>
                <a:cs typeface="Poppins"/>
                <a:sym typeface="Poppins"/>
              </a:rPr>
              <a:t>nhau</a:t>
            </a: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  <a:p>
            <a:pPr algn="just">
              <a:lnSpc>
                <a:spcPts val="3780"/>
              </a:lnSpc>
            </a:pPr>
            <a:endParaRPr lang="en-US" sz="2800" dirty="0">
              <a:solidFill>
                <a:srgbClr val="000000"/>
              </a:solidFill>
              <a:latin typeface="Calibri (Headings)"/>
              <a:ea typeface="Poppins"/>
              <a:cs typeface="Poppins"/>
              <a:sym typeface="Poppi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36132" y="3462528"/>
            <a:ext cx="3705631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8"/>
              </a:lnSpc>
              <a:spcBef>
                <a:spcPct val="0"/>
              </a:spcBef>
            </a:pPr>
            <a:r>
              <a:rPr lang="en-US" sz="3200" b="1" spc="233" dirty="0">
                <a:solidFill>
                  <a:srgbClr val="000000"/>
                </a:solidFill>
                <a:latin typeface="Montserrat Bold" panose="020B0604020202020204" charset="0"/>
                <a:ea typeface="Montserrat Bold"/>
                <a:cs typeface="Arial" panose="020B0604020202020204" pitchFamily="34" charset="0"/>
                <a:sym typeface="Montserrat Bold"/>
              </a:rPr>
              <a:t>KỸ NĂ</a:t>
            </a:r>
            <a:r>
              <a:rPr lang="en-US" sz="3200" b="1" u="none" spc="233" dirty="0">
                <a:solidFill>
                  <a:srgbClr val="000000"/>
                </a:solidFill>
                <a:latin typeface="Montserrat Bold" panose="020B0604020202020204" charset="0"/>
                <a:ea typeface="Montserrat Bold"/>
                <a:cs typeface="Arial" panose="020B0604020202020204" pitchFamily="34" charset="0"/>
                <a:sym typeface="Montserrat Bold"/>
              </a:rPr>
              <a:t>NG MỀM: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06361" y="8899525"/>
            <a:ext cx="295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5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PAGE 06 OF 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5606" y="1550333"/>
            <a:ext cx="13450193" cy="81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62"/>
              </a:lnSpc>
            </a:pPr>
            <a:r>
              <a:rPr lang="en-US" sz="4758" b="1" dirty="0">
                <a:solidFill>
                  <a:srgbClr val="3C3C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DEVOPS CẦN KIẾN THỨC VÀ KỸ NĂNG GÌ?</a:t>
            </a:r>
          </a:p>
        </p:txBody>
      </p:sp>
      <p:sp>
        <p:nvSpPr>
          <p:cNvPr id="8" name="Freeform 8"/>
          <p:cNvSpPr/>
          <p:nvPr/>
        </p:nvSpPr>
        <p:spPr>
          <a:xfrm rot="-3345451">
            <a:off x="11525826" y="-3426542"/>
            <a:ext cx="10694382" cy="10850179"/>
          </a:xfrm>
          <a:custGeom>
            <a:avLst/>
            <a:gdLst/>
            <a:ahLst/>
            <a:cxnLst/>
            <a:rect l="l" t="t" r="r" b="b"/>
            <a:pathLst>
              <a:path w="10694382" h="10850179">
                <a:moveTo>
                  <a:pt x="0" y="0"/>
                </a:moveTo>
                <a:lnTo>
                  <a:pt x="10694382" y="0"/>
                </a:lnTo>
                <a:lnTo>
                  <a:pt x="10694382" y="10850179"/>
                </a:lnTo>
                <a:lnTo>
                  <a:pt x="0" y="10850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905533">
            <a:off x="-2688914" y="-2710552"/>
            <a:ext cx="9415230" cy="9552393"/>
          </a:xfrm>
          <a:custGeom>
            <a:avLst/>
            <a:gdLst/>
            <a:ahLst/>
            <a:cxnLst/>
            <a:rect l="l" t="t" r="r" b="b"/>
            <a:pathLst>
              <a:path w="9415230" h="9552393">
                <a:moveTo>
                  <a:pt x="0" y="0"/>
                </a:moveTo>
                <a:lnTo>
                  <a:pt x="9415230" y="0"/>
                </a:lnTo>
                <a:lnTo>
                  <a:pt x="9415230" y="9552393"/>
                </a:lnTo>
                <a:lnTo>
                  <a:pt x="0" y="955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99999">
            <a:off x="-4877244" y="1594450"/>
            <a:ext cx="10248974" cy="10398282"/>
          </a:xfrm>
          <a:custGeom>
            <a:avLst/>
            <a:gdLst/>
            <a:ahLst/>
            <a:cxnLst/>
            <a:rect l="l" t="t" r="r" b="b"/>
            <a:pathLst>
              <a:path w="10248974" h="10398282">
                <a:moveTo>
                  <a:pt x="0" y="0"/>
                </a:moveTo>
                <a:lnTo>
                  <a:pt x="10248973" y="0"/>
                </a:lnTo>
                <a:lnTo>
                  <a:pt x="10248973" y="10398283"/>
                </a:lnTo>
                <a:lnTo>
                  <a:pt x="0" y="1039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2343" y="2207261"/>
            <a:ext cx="9328625" cy="6557642"/>
          </a:xfrm>
          <a:custGeom>
            <a:avLst/>
            <a:gdLst/>
            <a:ahLst/>
            <a:cxnLst/>
            <a:rect l="l" t="t" r="r" b="b"/>
            <a:pathLst>
              <a:path w="9328625" h="6557642">
                <a:moveTo>
                  <a:pt x="0" y="0"/>
                </a:moveTo>
                <a:lnTo>
                  <a:pt x="9328625" y="0"/>
                </a:lnTo>
                <a:lnTo>
                  <a:pt x="9328625" y="6557642"/>
                </a:lnTo>
                <a:lnTo>
                  <a:pt x="0" y="655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059" r="-159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82200" y="2297916"/>
            <a:ext cx="7130150" cy="6350784"/>
          </a:xfrm>
          <a:custGeom>
            <a:avLst/>
            <a:gdLst/>
            <a:ahLst/>
            <a:cxnLst/>
            <a:rect l="l" t="t" r="r" b="b"/>
            <a:pathLst>
              <a:path w="7130150" h="5691168">
                <a:moveTo>
                  <a:pt x="0" y="0"/>
                </a:moveTo>
                <a:lnTo>
                  <a:pt x="7130151" y="0"/>
                </a:lnTo>
                <a:lnTo>
                  <a:pt x="7130151" y="5691168"/>
                </a:lnTo>
                <a:lnTo>
                  <a:pt x="0" y="5691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547" t="-5356" r="-31289" b="-16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345451">
            <a:off x="12603938" y="-2280262"/>
            <a:ext cx="9310723" cy="9446363"/>
          </a:xfrm>
          <a:custGeom>
            <a:avLst/>
            <a:gdLst/>
            <a:ahLst/>
            <a:cxnLst/>
            <a:rect l="l" t="t" r="r" b="b"/>
            <a:pathLst>
              <a:path w="9310723" h="9446363">
                <a:moveTo>
                  <a:pt x="0" y="0"/>
                </a:moveTo>
                <a:lnTo>
                  <a:pt x="9310724" y="0"/>
                </a:lnTo>
                <a:lnTo>
                  <a:pt x="9310724" y="9446363"/>
                </a:lnTo>
                <a:lnTo>
                  <a:pt x="0" y="9446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58676" y="730860"/>
            <a:ext cx="6970648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40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Nhu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cầu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tuyển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dụng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B6DAD-77D4-13F5-6184-EB7DCF8E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C1FE60-0A69-A6AA-CC39-CB96B35A4E9D}"/>
              </a:ext>
            </a:extLst>
          </p:cNvPr>
          <p:cNvSpPr/>
          <p:nvPr/>
        </p:nvSpPr>
        <p:spPr>
          <a:xfrm rot="8099999">
            <a:off x="-4877244" y="1594450"/>
            <a:ext cx="10248974" cy="10398282"/>
          </a:xfrm>
          <a:custGeom>
            <a:avLst/>
            <a:gdLst/>
            <a:ahLst/>
            <a:cxnLst/>
            <a:rect l="l" t="t" r="r" b="b"/>
            <a:pathLst>
              <a:path w="10248974" h="10398282">
                <a:moveTo>
                  <a:pt x="0" y="0"/>
                </a:moveTo>
                <a:lnTo>
                  <a:pt x="10248973" y="0"/>
                </a:lnTo>
                <a:lnTo>
                  <a:pt x="10248973" y="10398283"/>
                </a:lnTo>
                <a:lnTo>
                  <a:pt x="0" y="1039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36A1F94-6780-EEF9-DAD1-3C3E070A6E68}"/>
              </a:ext>
            </a:extLst>
          </p:cNvPr>
          <p:cNvSpPr/>
          <p:nvPr/>
        </p:nvSpPr>
        <p:spPr>
          <a:xfrm rot="-3345451">
            <a:off x="12584946" y="-1912745"/>
            <a:ext cx="9310723" cy="9446363"/>
          </a:xfrm>
          <a:custGeom>
            <a:avLst/>
            <a:gdLst/>
            <a:ahLst/>
            <a:cxnLst/>
            <a:rect l="l" t="t" r="r" b="b"/>
            <a:pathLst>
              <a:path w="9310723" h="9446363">
                <a:moveTo>
                  <a:pt x="0" y="0"/>
                </a:moveTo>
                <a:lnTo>
                  <a:pt x="9310724" y="0"/>
                </a:lnTo>
                <a:lnTo>
                  <a:pt x="9310724" y="9446363"/>
                </a:lnTo>
                <a:lnTo>
                  <a:pt x="0" y="9446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67D8D05-EB01-46EF-CB31-C1C400B8760C}"/>
              </a:ext>
            </a:extLst>
          </p:cNvPr>
          <p:cNvSpPr txBox="1"/>
          <p:nvPr/>
        </p:nvSpPr>
        <p:spPr>
          <a:xfrm>
            <a:off x="6781800" y="723900"/>
            <a:ext cx="7066724" cy="175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140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Nhu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cầu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tuyển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dụng</a:t>
            </a:r>
            <a:endParaRPr lang="en-US" sz="5100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7140"/>
              </a:lnSpc>
              <a:spcBef>
                <a:spcPct val="0"/>
              </a:spcBef>
            </a:pP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8BD0F-016E-6AC2-3423-28A7C399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366" y="1866900"/>
            <a:ext cx="9525000" cy="83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86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AEF5-13C4-B8F1-C7C3-C0FB552A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627A6E-A032-3C5E-8DFD-3F402AF5BB60}"/>
              </a:ext>
            </a:extLst>
          </p:cNvPr>
          <p:cNvSpPr/>
          <p:nvPr/>
        </p:nvSpPr>
        <p:spPr>
          <a:xfrm rot="8242502">
            <a:off x="-4940393" y="118307"/>
            <a:ext cx="12995159" cy="13184474"/>
          </a:xfrm>
          <a:custGeom>
            <a:avLst/>
            <a:gdLst/>
            <a:ahLst/>
            <a:cxnLst/>
            <a:rect l="l" t="t" r="r" b="b"/>
            <a:pathLst>
              <a:path w="12995159" h="13184474">
                <a:moveTo>
                  <a:pt x="0" y="0"/>
                </a:moveTo>
                <a:lnTo>
                  <a:pt x="12995158" y="0"/>
                </a:lnTo>
                <a:lnTo>
                  <a:pt x="12995158" y="13184474"/>
                </a:lnTo>
                <a:lnTo>
                  <a:pt x="0" y="1318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F722B38-021C-2C40-81AA-87B952D714CC}"/>
              </a:ext>
            </a:extLst>
          </p:cNvPr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59B8D50-6598-E6E5-7AF7-54092318C5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9986881-71E5-ED16-2A5F-9E162025864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0D59DC3-91B1-EE53-D85D-EC9550D15235}"/>
              </a:ext>
            </a:extLst>
          </p:cNvPr>
          <p:cNvSpPr/>
          <p:nvPr/>
        </p:nvSpPr>
        <p:spPr>
          <a:xfrm rot="-3704830">
            <a:off x="10932332" y="-3364684"/>
            <a:ext cx="11258400" cy="11422414"/>
          </a:xfrm>
          <a:custGeom>
            <a:avLst/>
            <a:gdLst/>
            <a:ahLst/>
            <a:cxnLst/>
            <a:rect l="l" t="t" r="r" b="b"/>
            <a:pathLst>
              <a:path w="11258400" h="11422414">
                <a:moveTo>
                  <a:pt x="0" y="0"/>
                </a:moveTo>
                <a:lnTo>
                  <a:pt x="11258400" y="0"/>
                </a:lnTo>
                <a:lnTo>
                  <a:pt x="11258400" y="11422414"/>
                </a:lnTo>
                <a:lnTo>
                  <a:pt x="0" y="1142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B6C494F-B11C-85A4-56CC-03159F4E9935}"/>
              </a:ext>
            </a:extLst>
          </p:cNvPr>
          <p:cNvSpPr txBox="1"/>
          <p:nvPr/>
        </p:nvSpPr>
        <p:spPr>
          <a:xfrm>
            <a:off x="5109394" y="1181100"/>
            <a:ext cx="5692966" cy="94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62"/>
              </a:lnSpc>
              <a:spcBef>
                <a:spcPct val="0"/>
              </a:spcBef>
            </a:pP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Hạn</a:t>
            </a:r>
            <a:r>
              <a:rPr lang="en-US" sz="5473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mức</a:t>
            </a:r>
            <a:r>
              <a:rPr lang="en-US" sz="5473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lương</a:t>
            </a:r>
            <a:endParaRPr lang="en-US" sz="5473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38851E-AED8-4420-A5F2-B59D7B7B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43794"/>
              </p:ext>
            </p:extLst>
          </p:nvPr>
        </p:nvGraphicFramePr>
        <p:xfrm>
          <a:off x="4419600" y="2346523"/>
          <a:ext cx="8618508" cy="5254220"/>
        </p:xfrm>
        <a:graphic>
          <a:graphicData uri="http://schemas.openxmlformats.org/drawingml/2006/table">
            <a:tbl>
              <a:tblPr/>
              <a:tblGrid>
                <a:gridCol w="2154627">
                  <a:extLst>
                    <a:ext uri="{9D8B030D-6E8A-4147-A177-3AD203B41FA5}">
                      <a16:colId xmlns:a16="http://schemas.microsoft.com/office/drawing/2014/main" val="2899277394"/>
                    </a:ext>
                  </a:extLst>
                </a:gridCol>
                <a:gridCol w="2154627">
                  <a:extLst>
                    <a:ext uri="{9D8B030D-6E8A-4147-A177-3AD203B41FA5}">
                      <a16:colId xmlns:a16="http://schemas.microsoft.com/office/drawing/2014/main" val="662648425"/>
                    </a:ext>
                  </a:extLst>
                </a:gridCol>
                <a:gridCol w="2154627">
                  <a:extLst>
                    <a:ext uri="{9D8B030D-6E8A-4147-A177-3AD203B41FA5}">
                      <a16:colId xmlns:a16="http://schemas.microsoft.com/office/drawing/2014/main" val="1058979643"/>
                    </a:ext>
                  </a:extLst>
                </a:gridCol>
                <a:gridCol w="2154627">
                  <a:extLst>
                    <a:ext uri="{9D8B030D-6E8A-4147-A177-3AD203B41FA5}">
                      <a16:colId xmlns:a16="http://schemas.microsoft.com/office/drawing/2014/main" val="102432598"/>
                    </a:ext>
                  </a:extLst>
                </a:gridCol>
              </a:tblGrid>
              <a:tr h="739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Cấp độ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Kinh nghiệm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800"/>
                        <a:t>Mức lương/tháng (VNĐ)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Ghi chú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426591"/>
                  </a:ext>
                </a:extLst>
              </a:tr>
              <a:tr h="1028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Junior DevOps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0–2 </a:t>
                      </a:r>
                      <a:r>
                        <a:rPr lang="en-US" sz="1800" dirty="0" err="1"/>
                        <a:t>năm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12 – 25 triệu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800"/>
                        <a:t>Biết CI/CD, Docker cơ bản, Git, Linux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572324"/>
                  </a:ext>
                </a:extLst>
              </a:tr>
              <a:tr h="10565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Mid-level DevOps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2–4 năm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25 – 40 </a:t>
                      </a:r>
                      <a:r>
                        <a:rPr lang="en-US" sz="1800" dirty="0" err="1"/>
                        <a:t>triệu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Có kinh nghiệm với Jenkins, GitLab CI, monitoring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7099"/>
                  </a:ext>
                </a:extLst>
              </a:tr>
              <a:tr h="13737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Senior DevOps</a:t>
                      </a:r>
                      <a:endParaRPr lang="en-US" sz="1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4–6 năm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40 – 70 </a:t>
                      </a:r>
                      <a:r>
                        <a:rPr lang="en-US" sz="1800" dirty="0" err="1"/>
                        <a:t>triệu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Thành thạo với Kubernetes, Terraform, cloud (AWS/GCP/Azure)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120332"/>
                  </a:ext>
                </a:extLst>
              </a:tr>
              <a:tr h="10565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Lead/Architect</a:t>
                      </a:r>
                      <a:endParaRPr lang="en-US" sz="1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6+ năm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70 – 100 </a:t>
                      </a:r>
                      <a:r>
                        <a:rPr lang="en-US" sz="1800" dirty="0" err="1"/>
                        <a:t>triệu</a:t>
                      </a:r>
                      <a:endParaRPr lang="en-US" sz="1800" dirty="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err="1"/>
                        <a:t>Thiết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kế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hệ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thống</a:t>
                      </a:r>
                      <a:r>
                        <a:rPr lang="en-US" sz="1800" dirty="0"/>
                        <a:t> CI/CD, </a:t>
                      </a:r>
                      <a:r>
                        <a:rPr lang="en-US" sz="1800" dirty="0" err="1"/>
                        <a:t>giám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sát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đội</a:t>
                      </a:r>
                      <a:r>
                        <a:rPr lang="en-US" sz="1800" dirty="0"/>
                        <a:t> DevOps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371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96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2502">
            <a:off x="-4940393" y="118307"/>
            <a:ext cx="12995159" cy="13184474"/>
          </a:xfrm>
          <a:custGeom>
            <a:avLst/>
            <a:gdLst/>
            <a:ahLst/>
            <a:cxnLst/>
            <a:rect l="l" t="t" r="r" b="b"/>
            <a:pathLst>
              <a:path w="12995159" h="13184474">
                <a:moveTo>
                  <a:pt x="0" y="0"/>
                </a:moveTo>
                <a:lnTo>
                  <a:pt x="12995158" y="0"/>
                </a:lnTo>
                <a:lnTo>
                  <a:pt x="12995158" y="13184474"/>
                </a:lnTo>
                <a:lnTo>
                  <a:pt x="0" y="1318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704830">
            <a:off x="10932332" y="-3364684"/>
            <a:ext cx="11258400" cy="11422414"/>
          </a:xfrm>
          <a:custGeom>
            <a:avLst/>
            <a:gdLst/>
            <a:ahLst/>
            <a:cxnLst/>
            <a:rect l="l" t="t" r="r" b="b"/>
            <a:pathLst>
              <a:path w="11258400" h="11422414">
                <a:moveTo>
                  <a:pt x="0" y="0"/>
                </a:moveTo>
                <a:lnTo>
                  <a:pt x="11258400" y="0"/>
                </a:lnTo>
                <a:lnTo>
                  <a:pt x="11258400" y="11422414"/>
                </a:lnTo>
                <a:lnTo>
                  <a:pt x="0" y="11422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16280" y="3787335"/>
            <a:ext cx="5507645" cy="4537782"/>
          </a:xfrm>
          <a:custGeom>
            <a:avLst/>
            <a:gdLst/>
            <a:ahLst/>
            <a:cxnLst/>
            <a:rect l="l" t="t" r="r" b="b"/>
            <a:pathLst>
              <a:path w="5507645" h="4537782">
                <a:moveTo>
                  <a:pt x="0" y="0"/>
                </a:moveTo>
                <a:lnTo>
                  <a:pt x="5507645" y="0"/>
                </a:lnTo>
                <a:lnTo>
                  <a:pt x="5507645" y="4537782"/>
                </a:lnTo>
                <a:lnTo>
                  <a:pt x="0" y="4537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8" t="-36717" r="-57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35824" y="3330972"/>
            <a:ext cx="6321096" cy="4994145"/>
          </a:xfrm>
          <a:custGeom>
            <a:avLst/>
            <a:gdLst/>
            <a:ahLst/>
            <a:cxnLst/>
            <a:rect l="l" t="t" r="r" b="b"/>
            <a:pathLst>
              <a:path w="6321096" h="4994145">
                <a:moveTo>
                  <a:pt x="0" y="0"/>
                </a:moveTo>
                <a:lnTo>
                  <a:pt x="6321096" y="0"/>
                </a:lnTo>
                <a:lnTo>
                  <a:pt x="6321096" y="4994145"/>
                </a:lnTo>
                <a:lnTo>
                  <a:pt x="0" y="4994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123" t="-37482" r="-52393" b="-43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820119" y="3118734"/>
            <a:ext cx="4439181" cy="5206383"/>
          </a:xfrm>
          <a:custGeom>
            <a:avLst/>
            <a:gdLst/>
            <a:ahLst/>
            <a:cxnLst/>
            <a:rect l="l" t="t" r="r" b="b"/>
            <a:pathLst>
              <a:path w="4439181" h="5206383">
                <a:moveTo>
                  <a:pt x="0" y="0"/>
                </a:moveTo>
                <a:lnTo>
                  <a:pt x="4439181" y="0"/>
                </a:lnTo>
                <a:lnTo>
                  <a:pt x="4439181" y="5206383"/>
                </a:lnTo>
                <a:lnTo>
                  <a:pt x="0" y="520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405" t="-101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019578" y="914400"/>
            <a:ext cx="5692966" cy="94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62"/>
              </a:lnSpc>
              <a:spcBef>
                <a:spcPct val="0"/>
              </a:spcBef>
            </a:pP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Hạn</a:t>
            </a:r>
            <a:r>
              <a:rPr lang="en-US" sz="5473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mức</a:t>
            </a:r>
            <a:r>
              <a:rPr lang="en-US" sz="5473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473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lương</a:t>
            </a:r>
            <a:endParaRPr lang="en-US" sz="5473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65470"/>
            <a:ext cx="8819592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-4696322" y="27461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4" y="0"/>
                </a:lnTo>
                <a:lnTo>
                  <a:pt x="9392644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345451">
            <a:off x="12562978" y="-2674192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4" y="0"/>
                </a:lnTo>
                <a:lnTo>
                  <a:pt x="9392644" y="9529477"/>
                </a:lnTo>
                <a:lnTo>
                  <a:pt x="0" y="95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656088" y="-1816407"/>
            <a:ext cx="13881919" cy="13881919"/>
            <a:chOff x="26004" y="1121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26004" y="112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0954" y="1490375"/>
            <a:ext cx="6525141" cy="16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thiệu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chức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năng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Nhiệm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vụ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680" b="1" dirty="0" err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trò</a:t>
            </a:r>
            <a:r>
              <a:rPr lang="en-US" sz="4680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244" y="4119389"/>
            <a:ext cx="6525141" cy="212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2"/>
              </a:lnSpc>
            </a:pPr>
            <a:r>
              <a:rPr lang="en-US" sz="3008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P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hòng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DevOps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là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cầu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nối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giữa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phát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triển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vận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hành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đảm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triển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khai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phần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mềm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nhanh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ổn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định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tự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động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nâng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cao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hiệu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quả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008" u="none" strike="noStrike" spc="-60" dirty="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3008" u="none" strike="noStrike" spc="-60" dirty="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31031" y="50755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904797" y="601269"/>
            <a:ext cx="8125553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55" dirty="0" err="1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Tự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động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hóa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quy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trình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Calibri Bold" panose="020F0702030404030204" pitchFamily="34" charset="0"/>
                <a:cs typeface="Calibri Bold" panose="020F0702030404030204" pitchFamily="34" charset="0"/>
                <a:sym typeface="Poppins"/>
              </a:rPr>
              <a:t> CI/CD (Continuous Integration / Continuous Deployment)</a:t>
            </a:r>
          </a:p>
          <a:p>
            <a:pPr algn="l">
              <a:lnSpc>
                <a:spcPts val="3919"/>
              </a:lnSpc>
            </a:pPr>
            <a:endParaRPr lang="en-US" sz="2799" u="none" strike="noStrike" spc="-55" dirty="0">
              <a:solidFill>
                <a:srgbClr val="145DA0"/>
              </a:solidFill>
              <a:latin typeface="+mj-lt"/>
              <a:ea typeface="Calibri Bold" panose="020F0702030404030204" pitchFamily="34" charset="0"/>
              <a:cs typeface="Calibri Bold" panose="020F0702030404030204" pitchFamily="34" charset="0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76089" y="774469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8698101" y="258870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370007" y="3033919"/>
            <a:ext cx="7195134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Q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uản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lý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hạ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tầng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endParaRPr lang="en-US" sz="2799" u="none" strike="noStrike" spc="-55" dirty="0">
              <a:solidFill>
                <a:srgbClr val="145DA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43159" y="286192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8906433" y="4450525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527799" y="4827908"/>
            <a:ext cx="7338252" cy="83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m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sát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cảnh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báo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endParaRPr lang="en-US" sz="2799" u="none" strike="noStrike" spc="-55" dirty="0">
              <a:solidFill>
                <a:srgbClr val="145DA0"/>
              </a:solidFill>
              <a:latin typeface="+mj-lt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2799" u="none" strike="noStrike" spc="-55" dirty="0">
              <a:solidFill>
                <a:srgbClr val="145DA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051491" y="4723737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8741593" y="645580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527799" y="6949146"/>
            <a:ext cx="8066918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Đả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m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mật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tính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sẵn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sàng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cao</a:t>
            </a:r>
            <a:endParaRPr lang="en-US" sz="2799" u="none" strike="noStrike" spc="-55" dirty="0">
              <a:solidFill>
                <a:srgbClr val="145DA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886651" y="672901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500470" y="1394384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122656" y="3119644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89286" y="6873354"/>
            <a:ext cx="373607" cy="37360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35715" y="4956696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194305" y="833408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10227429" y="8748395"/>
            <a:ext cx="771590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Phối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hợp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liên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2799" u="none" strike="noStrike" spc="-55" dirty="0" err="1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phòng</a:t>
            </a:r>
            <a:r>
              <a:rPr lang="en-US" sz="2799" u="none" strike="noStrike" spc="-55" dirty="0">
                <a:solidFill>
                  <a:srgbClr val="145DA0"/>
                </a:solidFill>
                <a:latin typeface="+mj-lt"/>
                <a:ea typeface="Poppins"/>
                <a:cs typeface="Poppins"/>
                <a:sym typeface="Poppins"/>
              </a:rPr>
              <a:t> ban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339363" y="860729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313666" y="8623695"/>
            <a:ext cx="373607" cy="373607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51991" y="545783"/>
            <a:ext cx="9334202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40"/>
              </a:lnSpc>
              <a:spcBef>
                <a:spcPct val="0"/>
              </a:spcBef>
            </a:pP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Vị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trí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</a:t>
            </a:r>
            <a:r>
              <a:rPr lang="en-US" sz="51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5100" b="1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việc</a:t>
            </a:r>
            <a:endParaRPr lang="en-US" sz="5100" b="1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02290" y="1877140"/>
            <a:ext cx="955231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800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Kỹ</a:t>
            </a:r>
            <a:r>
              <a:rPr lang="en-US" sz="2800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sư</a:t>
            </a:r>
            <a:r>
              <a:rPr lang="en-US" sz="2800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D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evOps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không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nằm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ở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một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thứ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tự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cụ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thể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trong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quy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trình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mà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thay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vào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đó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họ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tham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gia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vào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toàn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bộ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vòng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đời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phát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triển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phần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mềm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từ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giai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đoạn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phát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triển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kiểm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thử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triển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khai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,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đến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vận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hành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và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giám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 </a:t>
            </a:r>
            <a:r>
              <a:rPr lang="en-US" sz="2800" u="none" strike="noStrike" spc="-42" dirty="0" err="1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sát</a:t>
            </a:r>
            <a:r>
              <a:rPr lang="en-US" sz="2800" u="none" strike="noStrike" spc="-42" dirty="0">
                <a:solidFill>
                  <a:srgbClr val="051D40"/>
                </a:solidFill>
                <a:latin typeface="Calibri (Headings)"/>
                <a:ea typeface="Poppins"/>
                <a:cs typeface="Poppins"/>
                <a:sym typeface="Poppins"/>
              </a:rPr>
              <a:t>. </a:t>
            </a:r>
          </a:p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endParaRPr lang="en-US" sz="2800" u="none" strike="noStrike" spc="-42" dirty="0">
              <a:solidFill>
                <a:srgbClr val="051D40"/>
              </a:solidFill>
              <a:latin typeface="Calibri (Headings)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966307" y="300249"/>
            <a:ext cx="8027935" cy="9598729"/>
            <a:chOff x="0" y="0"/>
            <a:chExt cx="8603361" cy="10286746"/>
          </a:xfrm>
        </p:grpSpPr>
        <p:sp>
          <p:nvSpPr>
            <p:cNvPr id="11" name="Freeform 11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28002" r="-514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4175" y="8410948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5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78096" y="5099554"/>
            <a:ext cx="3136381" cy="12361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486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</a:t>
            </a:r>
            <a:endParaRPr lang="en-US" sz="2486" b="1" u="none" strike="noStrike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321D31-8694-948C-F87A-B53FDEDE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375" y="3725507"/>
            <a:ext cx="8652760" cy="4706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4519" y="6308814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11745" y="3322218"/>
            <a:ext cx="11953693" cy="358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09"/>
              </a:lnSpc>
            </a:pPr>
            <a:r>
              <a:rPr lang="en-US" sz="11367" b="1" spc="71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 ĐẦU VÀO</a:t>
            </a:r>
          </a:p>
        </p:txBody>
      </p:sp>
      <p:sp>
        <p:nvSpPr>
          <p:cNvPr id="6" name="Freeform 6"/>
          <p:cNvSpPr/>
          <p:nvPr/>
        </p:nvSpPr>
        <p:spPr>
          <a:xfrm>
            <a:off x="12954000" y="6292484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33400" y="6292485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1" y="3211923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570" b="-5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078365" y="1544734"/>
            <a:ext cx="8868744" cy="81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Mã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Nguồn</a:t>
            </a:r>
            <a:endParaRPr lang="en-US" sz="5299" b="1" dirty="0">
              <a:solidFill>
                <a:srgbClr val="0E2F5F"/>
              </a:solidFill>
              <a:latin typeface="Montserrat Bold" panose="020B0604020202020204" charset="0"/>
              <a:ea typeface="Akzidenz-Grotesk Bold"/>
              <a:cs typeface="Arial" panose="020B0604020202020204" pitchFamily="34" charset="0"/>
              <a:sym typeface="Akzidenz-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26148" y="2865002"/>
            <a:ext cx="10584959" cy="5317601"/>
            <a:chOff x="0" y="0"/>
            <a:chExt cx="1268957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8957" cy="637490"/>
            </a:xfrm>
            <a:custGeom>
              <a:avLst/>
              <a:gdLst/>
              <a:ahLst/>
              <a:cxnLst/>
              <a:rect l="l" t="t" r="r" b="b"/>
              <a:pathLst>
                <a:path w="1268957" h="637490">
                  <a:moveTo>
                    <a:pt x="11703" y="0"/>
                  </a:moveTo>
                  <a:lnTo>
                    <a:pt x="1257255" y="0"/>
                  </a:lnTo>
                  <a:cubicBezTo>
                    <a:pt x="1260358" y="0"/>
                    <a:pt x="1263335" y="1233"/>
                    <a:pt x="1265530" y="3428"/>
                  </a:cubicBezTo>
                  <a:cubicBezTo>
                    <a:pt x="1267724" y="5622"/>
                    <a:pt x="1268957" y="8599"/>
                    <a:pt x="1268957" y="11703"/>
                  </a:cubicBezTo>
                  <a:lnTo>
                    <a:pt x="1268957" y="625788"/>
                  </a:lnTo>
                  <a:cubicBezTo>
                    <a:pt x="1268957" y="632251"/>
                    <a:pt x="1263718" y="637490"/>
                    <a:pt x="1257255" y="637490"/>
                  </a:cubicBezTo>
                  <a:lnTo>
                    <a:pt x="11703" y="637490"/>
                  </a:lnTo>
                  <a:cubicBezTo>
                    <a:pt x="5239" y="637490"/>
                    <a:pt x="0" y="632251"/>
                    <a:pt x="0" y="625788"/>
                  </a:cubicBezTo>
                  <a:lnTo>
                    <a:pt x="0" y="11703"/>
                  </a:lnTo>
                  <a:cubicBezTo>
                    <a:pt x="0" y="5239"/>
                    <a:pt x="5239" y="0"/>
                    <a:pt x="11703" y="0"/>
                  </a:cubicBezTo>
                  <a:close/>
                </a:path>
              </a:pathLst>
            </a:custGeom>
            <a:blipFill>
              <a:blip r:embed="rId4"/>
              <a:stretch>
                <a:fillRect t="-1785" b="-17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362150" y="1405438"/>
            <a:ext cx="11912957" cy="81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Yêu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cầu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phần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mềm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45451">
            <a:off x="12634236" y="-3379588"/>
            <a:ext cx="11307529" cy="11472259"/>
          </a:xfrm>
          <a:custGeom>
            <a:avLst/>
            <a:gdLst/>
            <a:ahLst/>
            <a:cxnLst/>
            <a:rect l="l" t="t" r="r" b="b"/>
            <a:pathLst>
              <a:path w="11307529" h="11472259">
                <a:moveTo>
                  <a:pt x="0" y="0"/>
                </a:moveTo>
                <a:lnTo>
                  <a:pt x="11307528" y="0"/>
                </a:lnTo>
                <a:lnTo>
                  <a:pt x="11307528" y="11472259"/>
                </a:lnTo>
                <a:lnTo>
                  <a:pt x="0" y="1147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0891" y="3211923"/>
            <a:ext cx="9606218" cy="5317601"/>
            <a:chOff x="0" y="0"/>
            <a:chExt cx="1151623" cy="6374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623" cy="637490"/>
            </a:xfrm>
            <a:custGeom>
              <a:avLst/>
              <a:gdLst/>
              <a:ahLst/>
              <a:cxnLst/>
              <a:rect l="l" t="t" r="r" b="b"/>
              <a:pathLst>
                <a:path w="1151623" h="637490">
                  <a:moveTo>
                    <a:pt x="12895" y="0"/>
                  </a:moveTo>
                  <a:lnTo>
                    <a:pt x="1138728" y="0"/>
                  </a:lnTo>
                  <a:cubicBezTo>
                    <a:pt x="1142148" y="0"/>
                    <a:pt x="1145428" y="1359"/>
                    <a:pt x="1147846" y="3777"/>
                  </a:cubicBezTo>
                  <a:cubicBezTo>
                    <a:pt x="1150264" y="6195"/>
                    <a:pt x="1151623" y="9475"/>
                    <a:pt x="1151623" y="12895"/>
                  </a:cubicBezTo>
                  <a:lnTo>
                    <a:pt x="1151623" y="624595"/>
                  </a:lnTo>
                  <a:cubicBezTo>
                    <a:pt x="1151623" y="628015"/>
                    <a:pt x="1150264" y="631295"/>
                    <a:pt x="1147846" y="633713"/>
                  </a:cubicBezTo>
                  <a:cubicBezTo>
                    <a:pt x="1145428" y="636132"/>
                    <a:pt x="1142148" y="637490"/>
                    <a:pt x="1138728" y="637490"/>
                  </a:cubicBezTo>
                  <a:lnTo>
                    <a:pt x="12895" y="637490"/>
                  </a:lnTo>
                  <a:cubicBezTo>
                    <a:pt x="9475" y="637490"/>
                    <a:pt x="6195" y="636132"/>
                    <a:pt x="3777" y="633713"/>
                  </a:cubicBezTo>
                  <a:cubicBezTo>
                    <a:pt x="1359" y="631295"/>
                    <a:pt x="0" y="628015"/>
                    <a:pt x="0" y="624595"/>
                  </a:cubicBezTo>
                  <a:lnTo>
                    <a:pt x="0" y="12895"/>
                  </a:lnTo>
                  <a:cubicBezTo>
                    <a:pt x="0" y="9475"/>
                    <a:pt x="1359" y="6195"/>
                    <a:pt x="3777" y="3777"/>
                  </a:cubicBezTo>
                  <a:cubicBezTo>
                    <a:pt x="6195" y="1359"/>
                    <a:pt x="9475" y="0"/>
                    <a:pt x="12895" y="0"/>
                  </a:cubicBezTo>
                  <a:close/>
                </a:path>
              </a:pathLst>
            </a:custGeom>
            <a:blipFill>
              <a:blip r:embed="rId4"/>
              <a:stretch>
                <a:fillRect t="-587" b="-58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01246" y="353445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37288" y="683265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2" y="0"/>
                </a:lnTo>
                <a:lnTo>
                  <a:pt x="824862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078365" y="1544735"/>
            <a:ext cx="8131270" cy="81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Hạ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  <a:r>
              <a:rPr lang="en-US" sz="5299" b="1" dirty="0" err="1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tầng</a:t>
            </a:r>
            <a:r>
              <a:rPr lang="en-US" sz="5299" b="1" dirty="0">
                <a:solidFill>
                  <a:srgbClr val="0E2F5F"/>
                </a:solidFill>
                <a:latin typeface="Montserrat Bold" panose="020B0604020202020204" charset="0"/>
                <a:ea typeface="Akzidenz-Grotesk Bold"/>
                <a:cs typeface="Arial" panose="020B0604020202020204" pitchFamily="34" charset="0"/>
                <a:sym typeface="Akzidenz-Grotesk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4468" y="624349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82696" y="3464494"/>
            <a:ext cx="9522609" cy="338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</a:pPr>
            <a:r>
              <a:rPr lang="en-US" sz="11367" b="1" spc="659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HỆ THỐNG ĐẦU RA</a:t>
            </a:r>
          </a:p>
        </p:txBody>
      </p:sp>
      <p:sp>
        <p:nvSpPr>
          <p:cNvPr id="6" name="Freeform 6"/>
          <p:cNvSpPr/>
          <p:nvPr/>
        </p:nvSpPr>
        <p:spPr>
          <a:xfrm>
            <a:off x="12039600" y="6232613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49468" y="624349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514</Words>
  <Application>Microsoft Office PowerPoint</Application>
  <PresentationFormat>Custom</PresentationFormat>
  <Paragraphs>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Poppins</vt:lpstr>
      <vt:lpstr>Aileron Bold</vt:lpstr>
      <vt:lpstr>Calibri (Headings)</vt:lpstr>
      <vt:lpstr>Lato Bold</vt:lpstr>
      <vt:lpstr>Glacial Indifference</vt:lpstr>
      <vt:lpstr>Arial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Ops</dc:title>
  <dc:creator>vu anh</dc:creator>
  <cp:lastModifiedBy>vu anh</cp:lastModifiedBy>
  <cp:revision>11</cp:revision>
  <dcterms:created xsi:type="dcterms:W3CDTF">2006-08-16T00:00:00Z</dcterms:created>
  <dcterms:modified xsi:type="dcterms:W3CDTF">2025-07-24T13:20:29Z</dcterms:modified>
  <dc:identifier>DAGtDTTtE9M</dc:identifier>
</cp:coreProperties>
</file>